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29"/>
  </p:notesMasterIdLst>
  <p:handoutMasterIdLst>
    <p:handoutMasterId r:id="rId30"/>
  </p:handoutMasterIdLst>
  <p:sldIdLst>
    <p:sldId id="381" r:id="rId2"/>
    <p:sldId id="314" r:id="rId3"/>
    <p:sldId id="390" r:id="rId4"/>
    <p:sldId id="263" r:id="rId5"/>
    <p:sldId id="388" r:id="rId6"/>
    <p:sldId id="389" r:id="rId7"/>
    <p:sldId id="315" r:id="rId8"/>
    <p:sldId id="383" r:id="rId9"/>
    <p:sldId id="384" r:id="rId10"/>
    <p:sldId id="378" r:id="rId11"/>
    <p:sldId id="396" r:id="rId12"/>
    <p:sldId id="391" r:id="rId13"/>
    <p:sldId id="392" r:id="rId14"/>
    <p:sldId id="397" r:id="rId15"/>
    <p:sldId id="398" r:id="rId16"/>
    <p:sldId id="393" r:id="rId17"/>
    <p:sldId id="400" r:id="rId18"/>
    <p:sldId id="399" r:id="rId19"/>
    <p:sldId id="401" r:id="rId20"/>
    <p:sldId id="402" r:id="rId21"/>
    <p:sldId id="403" r:id="rId22"/>
    <p:sldId id="404" r:id="rId23"/>
    <p:sldId id="405" r:id="rId24"/>
    <p:sldId id="406" r:id="rId25"/>
    <p:sldId id="407" r:id="rId26"/>
    <p:sldId id="408" r:id="rId27"/>
    <p:sldId id="409" r:id="rId28"/>
  </p:sldIdLst>
  <p:sldSz cx="9144000" cy="6858000" type="screen4x3"/>
  <p:notesSz cx="9601200" cy="73152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5pPr>
    <a:lvl6pPr marL="22860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6pPr>
    <a:lvl7pPr marL="27432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7pPr>
    <a:lvl8pPr marL="32004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8pPr>
    <a:lvl9pPr marL="36576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6204"/>
    <a:srgbClr val="FFFF99"/>
    <a:srgbClr val="0000FF"/>
    <a:srgbClr val="92D050"/>
    <a:srgbClr val="CCFFFF"/>
    <a:srgbClr val="FFCC99"/>
    <a:srgbClr val="FF3300"/>
    <a:srgbClr val="FFCC00"/>
    <a:srgbClr val="0099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77" autoAdjust="0"/>
    <p:restoredTop sz="83931" autoAdjust="0"/>
  </p:normalViewPr>
  <p:slideViewPr>
    <p:cSldViewPr snapToGrid="0">
      <p:cViewPr varScale="1">
        <p:scale>
          <a:sx n="92" d="100"/>
          <a:sy n="92" d="100"/>
        </p:scale>
        <p:origin x="100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65" y="0"/>
            <a:ext cx="4160936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9924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65" y="6949924"/>
            <a:ext cx="4160936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fld id="{227F3E45-4A14-2D47-8F04-4BB42089EFB5}" type="slidenum">
              <a:rPr lang="en-US">
                <a:latin typeface="Arial" charset="0"/>
              </a:rPr>
              <a:pPr>
                <a:defRPr/>
              </a:p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5706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>
            <a:lvl1pPr algn="l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>
            <a:lvl1pPr algn="r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61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61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b" anchorCtr="0" compatLnSpc="1">
            <a:prstTxWarp prst="textNoShape">
              <a:avLst/>
            </a:prstTxWarp>
          </a:bodyPr>
          <a:lstStyle>
            <a:lvl1pPr algn="l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b" anchorCtr="0" compatLnSpc="1">
            <a:prstTxWarp prst="textNoShape">
              <a:avLst/>
            </a:prstTxWarp>
          </a:bodyPr>
          <a:lstStyle>
            <a:lvl1pPr algn="r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fld id="{B069701C-02A1-CE43-ADB4-E98A80C283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505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pitchFamily="-107" charset="-128"/>
        <a:cs typeface="ＭＳ Ｐゴシック" pitchFamily="-107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3F1097C-7BBA-F243-A775-F930F9A92F8C}" type="slidenum">
              <a:rPr lang="en-US">
                <a:latin typeface="Times" pitchFamily="-1" charset="0"/>
              </a:rPr>
              <a:pPr/>
              <a:t>7</a:t>
            </a:fld>
            <a:endParaRPr lang="en-US">
              <a:latin typeface="Times" pitchFamily="-1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b="1" dirty="0">
              <a:latin typeface="Times New Roman" pitchFamily="-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240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3F1097C-7BBA-F243-A775-F930F9A92F8C}" type="slidenum">
              <a:rPr lang="en-US">
                <a:latin typeface="Times" pitchFamily="-1" charset="0"/>
              </a:rPr>
              <a:pPr/>
              <a:t>8</a:t>
            </a:fld>
            <a:endParaRPr lang="en-US">
              <a:latin typeface="Times" pitchFamily="-1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b="1" dirty="0">
              <a:latin typeface="Times New Roman" pitchFamily="-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95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3F1097C-7BBA-F243-A775-F930F9A92F8C}" type="slidenum">
              <a:rPr lang="en-US">
                <a:latin typeface="Times" pitchFamily="-1" charset="0"/>
              </a:rPr>
              <a:pPr/>
              <a:t>9</a:t>
            </a:fld>
            <a:endParaRPr lang="en-US">
              <a:latin typeface="Times" pitchFamily="-1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b="1" dirty="0">
              <a:latin typeface="Times New Roman" pitchFamily="-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929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685800"/>
            <a:ext cx="8382000" cy="1905000"/>
          </a:xfrm>
          <a:prstGeom prst="rect">
            <a:avLst/>
          </a:prstGeo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495800"/>
            <a:ext cx="6400800" cy="1752600"/>
          </a:xfrm>
        </p:spPr>
        <p:txBody>
          <a:bodyPr/>
          <a:lstStyle>
            <a:lvl1pPr marL="0" indent="0" algn="ctr">
              <a:buNone/>
              <a:defRPr sz="28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 descr="Princeton_shield.tif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69050" y="2971800"/>
            <a:ext cx="805900" cy="101817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152400" y="4343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394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62C562-3101-0D43-9BC5-1FD230FF41EF}" type="datetime1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E0B851-7313-6B4B-90F0-D21AC23BC8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8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8061D7-F64F-8E4D-8C48-35B191211857}" type="datetime1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8A700-9ACA-CA49-8640-C2576E344D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001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8" name="Picture 7" descr="Princeton_shield.ti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9600" y="457200"/>
            <a:ext cx="685800" cy="76362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7694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8C55DC-D3DB-A142-8833-8A2BDFA4DAAA}" type="datetime1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C1C3E-524C-584F-BE26-32C52DE4BA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58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196" y="1447800"/>
            <a:ext cx="8565204" cy="5029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400"/>
              </a:spcBef>
              <a:defRPr sz="3000"/>
            </a:lvl1pPr>
            <a:lvl2pPr>
              <a:spcBef>
                <a:spcPts val="800"/>
              </a:spcBef>
              <a:defRPr sz="2800"/>
            </a:lvl2pPr>
            <a:lvl3pPr>
              <a:spcBef>
                <a:spcPts val="800"/>
              </a:spcBef>
              <a:defRPr sz="2400"/>
            </a:lvl3pPr>
            <a:lvl4pPr>
              <a:spcBef>
                <a:spcPts val="800"/>
              </a:spcBef>
              <a:defRPr sz="2200"/>
            </a:lvl4pPr>
            <a:lvl5pPr>
              <a:spcBef>
                <a:spcPts val="800"/>
              </a:spcBef>
              <a:defRPr sz="2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r>
              <a:rPr lang="en-US" dirty="0"/>
              <a:t>Second main line</a:t>
            </a:r>
          </a:p>
          <a:p>
            <a:pPr lvl="1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6AAB37-D57B-5349-8A73-F9D93383FA9F}" type="datetime1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111C5-E04E-4942-8174-12BB645D5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350196" y="76201"/>
            <a:ext cx="8565204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52400" y="1275945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650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373" y="2845761"/>
            <a:ext cx="7772400" cy="1166478"/>
          </a:xfrm>
          <a:prstGeom prst="rect">
            <a:avLst/>
          </a:prstGeom>
        </p:spPr>
        <p:txBody>
          <a:bodyPr anchor="ctr"/>
          <a:lstStyle>
            <a:lvl1pPr algn="ctr">
              <a:defRPr sz="4000" b="1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373" y="4069954"/>
            <a:ext cx="7772400" cy="98843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46F9FE-3308-7D4E-8B46-F9836AC42425}" type="datetime1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59B53-AEC7-9D43-BD4D-FB123296CD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876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373" y="2845761"/>
            <a:ext cx="7772400" cy="1166478"/>
          </a:xfrm>
          <a:prstGeom prst="rect">
            <a:avLst/>
          </a:prstGeom>
        </p:spPr>
        <p:txBody>
          <a:bodyPr anchor="ctr"/>
          <a:lstStyle>
            <a:lvl1pPr algn="ctr">
              <a:defRPr sz="4000" b="1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373" y="4069954"/>
            <a:ext cx="7772400" cy="98843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46F9FE-3308-7D4E-8B46-F9836AC42425}" type="datetime1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59B53-AEC7-9D43-BD4D-FB123296CD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81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425" y="1470346"/>
            <a:ext cx="4340375" cy="4877434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1470346"/>
            <a:ext cx="4263565" cy="4877434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16C878-1A61-1D40-8C94-88B875F76C97}" type="datetime1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200562-6296-9E41-94C7-4DAE5BF4E4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001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9" name="Picture 8" descr="Princeton_shield.ti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9600" y="457200"/>
            <a:ext cx="685800" cy="763628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573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E7AF70-5002-B24C-BAA9-0C2EC79E2C37}" type="datetime1">
              <a:rPr lang="en-US" smtClean="0"/>
              <a:t>3/12/19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4929D7-7AD0-024D-8F69-58F7A677FF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001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1" name="Picture 10" descr="Princeton_shield.ti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9600" y="457200"/>
            <a:ext cx="685800" cy="763628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3578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E44EB9-203A-2649-A5DC-C807C557D821}" type="datetime1">
              <a:rPr lang="en-US" smtClean="0"/>
              <a:t>3/12/19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934AC4-E5A6-0446-ADDB-6CB25A5DDD1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001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7" name="Picture 6" descr="Princeton_shield.ti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9600" y="457200"/>
            <a:ext cx="685800" cy="76362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722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E168DF-4358-664B-A04B-7A4BE79C5464}" type="datetime1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025072-9793-DD45-A50B-C84D5FD44B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87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B0B6B8-460D-9A45-A983-067DAFC8AE2B}" type="datetime1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1BDEDE-40D3-1C4C-B3CB-CF078D2D5C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66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52400" y="1447800"/>
            <a:ext cx="87630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</a:defRPr>
            </a:lvl1pPr>
          </a:lstStyle>
          <a:p>
            <a:pPr>
              <a:defRPr/>
            </a:pPr>
            <a:fld id="{7AB581CF-9A74-854B-A279-C8C42F61C879}" type="datetime1">
              <a:rPr lang="en-US" smtClean="0"/>
              <a:pPr>
                <a:defRPr/>
              </a:pPr>
              <a:t>3/12/19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400" b="1">
                <a:solidFill>
                  <a:srgbClr val="FF6600"/>
                </a:solidFill>
                <a:latin typeface="+mn-lt"/>
              </a:defRPr>
            </a:lvl1pPr>
          </a:lstStyle>
          <a:p>
            <a:pPr>
              <a:defRPr/>
            </a:pPr>
            <a:fld id="{62406363-7E77-DB4B-97E5-317AD9418D5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1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85" r:id="rId3"/>
    <p:sldLayoutId id="214748368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+mj-lt"/>
          <a:ea typeface="ＭＳ Ｐゴシック" pitchFamily="-1" charset="-128"/>
          <a:cs typeface="ＭＳ Ｐゴシック" pitchFamily="-1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9pPr>
    </p:titleStyle>
    <p:bodyStyle>
      <a:lvl1pPr marL="342900" indent="-3429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•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ＭＳ Ｐゴシック" pitchFamily="-1" charset="-128"/>
        </a:defRPr>
      </a:lvl1pPr>
      <a:lvl2pPr marL="742950" indent="-28575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–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2pPr>
      <a:lvl3pPr marL="1143000" indent="-2286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•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3pPr>
      <a:lvl4pPr marL="1600200" indent="-2286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–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4pPr>
      <a:lvl5pPr marL="2057400" indent="-2286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»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0500" y="166253"/>
            <a:ext cx="8763000" cy="2452255"/>
          </a:xfrm>
        </p:spPr>
        <p:txBody>
          <a:bodyPr anchor="ctr"/>
          <a:lstStyle/>
          <a:p>
            <a:r>
              <a:rPr lang="en-US" sz="2800" u="sng" dirty="0"/>
              <a:t>Student Presentation</a:t>
            </a:r>
            <a:br>
              <a:rPr lang="en-US" sz="3200" dirty="0"/>
            </a:br>
            <a:br>
              <a:rPr lang="en-US" dirty="0"/>
            </a:br>
            <a:r>
              <a:rPr lang="en-US" b="0" dirty="0"/>
              <a:t>Scaling </a:t>
            </a:r>
            <a:r>
              <a:rPr lang="en-US" b="0" dirty="0" err="1"/>
              <a:t>Memcache</a:t>
            </a:r>
            <a:r>
              <a:rPr lang="en-US" b="0" dirty="0"/>
              <a:t> at Facebook </a:t>
            </a:r>
            <a:endParaRPr lang="en-US" b="0" i="1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95800"/>
            <a:ext cx="6400800" cy="2362200"/>
          </a:xfrm>
        </p:spPr>
        <p:txBody>
          <a:bodyPr>
            <a:normAutofit/>
          </a:bodyPr>
          <a:lstStyle/>
          <a:p>
            <a:r>
              <a:rPr lang="en-US" dirty="0"/>
              <a:t>COS 518: </a:t>
            </a:r>
            <a:r>
              <a:rPr lang="en-US" i="1" dirty="0"/>
              <a:t>Advanced Computer Systems</a:t>
            </a:r>
          </a:p>
          <a:p>
            <a:endParaRPr lang="en-US" dirty="0"/>
          </a:p>
          <a:p>
            <a:r>
              <a:rPr lang="en-US" i="1" dirty="0"/>
              <a:t>Prakash Murali</a:t>
            </a:r>
          </a:p>
          <a:p>
            <a:pPr>
              <a:lnSpc>
                <a:spcPct val="150000"/>
              </a:lnSpc>
            </a:pPr>
            <a:r>
              <a:rPr lang="en-US" i="1" dirty="0"/>
              <a:t>03/13/2019</a:t>
            </a:r>
          </a:p>
        </p:txBody>
      </p:sp>
    </p:spTree>
    <p:extLst>
      <p:ext uri="{BB962C8B-B14F-4D97-AF65-F5344CB8AC3E}">
        <p14:creationId xmlns:p14="http://schemas.microsoft.com/office/powerpoint/2010/main" val="1979162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5750" y="971550"/>
            <a:ext cx="8629649" cy="4781549"/>
          </a:xfrm>
        </p:spPr>
        <p:txBody>
          <a:bodyPr/>
          <a:lstStyle/>
          <a:p>
            <a:r>
              <a:rPr lang="en-US" dirty="0"/>
              <a:t>Technical Details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77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AE45B5-ED82-1F4B-B005-87543958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Memcache</a:t>
            </a:r>
            <a:r>
              <a:rPr lang="en-US" dirty="0"/>
              <a:t> Stack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281373-5A34-7B42-918E-8EA12EB8DBB2}"/>
              </a:ext>
            </a:extLst>
          </p:cNvPr>
          <p:cNvSpPr/>
          <p:nvPr/>
        </p:nvSpPr>
        <p:spPr>
          <a:xfrm>
            <a:off x="350196" y="4814454"/>
            <a:ext cx="3699164" cy="77585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0" dirty="0">
                <a:solidFill>
                  <a:schemeClr val="tx1"/>
                </a:solidFill>
                <a:latin typeface="+mn-lt"/>
              </a:rPr>
              <a:t>A few </a:t>
            </a:r>
            <a:r>
              <a:rPr lang="en-US" b="0" dirty="0" err="1">
                <a:solidFill>
                  <a:schemeClr val="tx1"/>
                </a:solidFill>
                <a:latin typeface="+mn-lt"/>
              </a:rPr>
              <a:t>memcache</a:t>
            </a:r>
            <a:r>
              <a:rPr lang="en-US" b="0" dirty="0">
                <a:solidFill>
                  <a:schemeClr val="tx1"/>
                </a:solidFill>
              </a:rPr>
              <a:t> servers</a:t>
            </a:r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5FEB0B-D20D-1C4D-A26E-158141DEBAAB}"/>
              </a:ext>
            </a:extLst>
          </p:cNvPr>
          <p:cNvSpPr/>
          <p:nvPr/>
        </p:nvSpPr>
        <p:spPr>
          <a:xfrm>
            <a:off x="350196" y="3927763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>
                <a:solidFill>
                  <a:schemeClr val="tx1"/>
                </a:solidFill>
                <a:latin typeface="+mn-lt"/>
              </a:rPr>
              <a:t>Many </a:t>
            </a:r>
            <a:r>
              <a:rPr lang="en-US" b="0" dirty="0" err="1">
                <a:solidFill>
                  <a:schemeClr val="tx1"/>
                </a:solidFill>
                <a:latin typeface="+mn-lt"/>
              </a:rPr>
              <a:t>memcache</a:t>
            </a:r>
            <a:r>
              <a:rPr lang="en-US" b="0" dirty="0">
                <a:solidFill>
                  <a:schemeClr val="tx1"/>
                </a:solidFill>
                <a:latin typeface="+mn-lt"/>
              </a:rPr>
              <a:t> servers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1BD4E7-682B-CE4F-9F07-982D4FE4D0FA}"/>
              </a:ext>
            </a:extLst>
          </p:cNvPr>
          <p:cNvSpPr/>
          <p:nvPr/>
        </p:nvSpPr>
        <p:spPr>
          <a:xfrm>
            <a:off x="350196" y="3041072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>
                <a:solidFill>
                  <a:schemeClr val="tx1"/>
                </a:solidFill>
                <a:latin typeface="+mn-lt"/>
              </a:rPr>
              <a:t>Multi-cluster </a:t>
            </a:r>
            <a:r>
              <a:rPr lang="en-US" b="0" dirty="0" err="1">
                <a:solidFill>
                  <a:schemeClr val="tx1"/>
                </a:solidFill>
                <a:latin typeface="+mn-lt"/>
              </a:rPr>
              <a:t>memcache</a:t>
            </a:r>
            <a:r>
              <a:rPr lang="en-US" b="0" dirty="0">
                <a:solidFill>
                  <a:schemeClr val="tx1"/>
                </a:solidFill>
                <a:latin typeface="+mn-lt"/>
              </a:rPr>
              <a:t> servers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03497C-85D0-EB4A-B764-2A0574334346}"/>
              </a:ext>
            </a:extLst>
          </p:cNvPr>
          <p:cNvSpPr/>
          <p:nvPr/>
        </p:nvSpPr>
        <p:spPr>
          <a:xfrm>
            <a:off x="350196" y="2154381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>
                <a:solidFill>
                  <a:schemeClr val="tx1"/>
                </a:solidFill>
                <a:latin typeface="+mn-lt"/>
              </a:rPr>
              <a:t>Geographically distributed clusters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3F2E0C-0807-0942-A85D-2218436FE7BA}"/>
              </a:ext>
            </a:extLst>
          </p:cNvPr>
          <p:cNvSpPr/>
          <p:nvPr/>
        </p:nvSpPr>
        <p:spPr>
          <a:xfrm>
            <a:off x="5129163" y="4814454"/>
            <a:ext cx="27366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10s servers</a:t>
            </a:r>
          </a:p>
          <a:p>
            <a:r>
              <a:rPr lang="en-US" b="0" dirty="0">
                <a:latin typeface="+mj-lt"/>
              </a:rPr>
              <a:t>Million ops per second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5848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097E31-3CB7-0D41-BE6C-188360A6E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873" y="1427800"/>
            <a:ext cx="3664527" cy="457623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Issue a lease when sever requests a key</a:t>
            </a:r>
          </a:p>
          <a:p>
            <a:r>
              <a:rPr lang="en-US" dirty="0"/>
              <a:t>Lease: per-key write permission</a:t>
            </a:r>
          </a:p>
          <a:p>
            <a:r>
              <a:rPr lang="en-US" dirty="0"/>
              <a:t>Invalidate lease after DB update</a:t>
            </a:r>
          </a:p>
          <a:p>
            <a:r>
              <a:rPr lang="en-US" b="1" dirty="0"/>
              <a:t>Most recent reader fills cache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FCB9BE-7A60-0046-8DE1-77E9D05C5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AE45B5-ED82-1F4B-B005-87543958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Stale Sets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BA5309-7E8F-1E4A-8AC2-BE8F15D36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197" y="1427800"/>
            <a:ext cx="4734422" cy="457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8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097E31-3CB7-0D41-BE6C-188360A6E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1905" y="1427799"/>
            <a:ext cx="3203495" cy="5049201"/>
          </a:xfrm>
        </p:spPr>
        <p:txBody>
          <a:bodyPr>
            <a:normAutofit/>
          </a:bodyPr>
          <a:lstStyle/>
          <a:p>
            <a:r>
              <a:rPr lang="en-US" dirty="0"/>
              <a:t>DB may fail with sudden spikes in read rate</a:t>
            </a:r>
          </a:p>
          <a:p>
            <a:r>
              <a:rPr lang="en-US" dirty="0" err="1"/>
              <a:t>Memcache</a:t>
            </a:r>
            <a:r>
              <a:rPr lang="en-US" dirty="0"/>
              <a:t> arbitrates access to DB</a:t>
            </a:r>
          </a:p>
          <a:p>
            <a:r>
              <a:rPr lang="en-US" dirty="0"/>
              <a:t>Clients given a choice of using stale data or waiting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FCB9BE-7A60-0046-8DE1-77E9D05C5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AE45B5-ED82-1F4B-B005-87543958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Thundering herd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30F636-0D1D-A84B-A36A-F9FB20C30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196" y="1552489"/>
            <a:ext cx="5105176" cy="440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252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AE45B5-ED82-1F4B-B005-87543958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Memcache</a:t>
            </a:r>
            <a:r>
              <a:rPr lang="en-US" dirty="0"/>
              <a:t> Stack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281373-5A34-7B42-918E-8EA12EB8DBB2}"/>
              </a:ext>
            </a:extLst>
          </p:cNvPr>
          <p:cNvSpPr/>
          <p:nvPr/>
        </p:nvSpPr>
        <p:spPr>
          <a:xfrm>
            <a:off x="350196" y="4814454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A few </a:t>
            </a:r>
            <a:r>
              <a:rPr lang="en-US" b="0" dirty="0" err="1">
                <a:solidFill>
                  <a:schemeClr val="tx1"/>
                </a:solidFill>
              </a:rPr>
              <a:t>memcache</a:t>
            </a:r>
            <a:r>
              <a:rPr lang="en-US" b="0" dirty="0">
                <a:solidFill>
                  <a:schemeClr val="tx1"/>
                </a:solidFill>
              </a:rPr>
              <a:t> servers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5FEB0B-D20D-1C4D-A26E-158141DEBAAB}"/>
              </a:ext>
            </a:extLst>
          </p:cNvPr>
          <p:cNvSpPr/>
          <p:nvPr/>
        </p:nvSpPr>
        <p:spPr>
          <a:xfrm>
            <a:off x="350196" y="3927763"/>
            <a:ext cx="3699164" cy="77585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>
                <a:solidFill>
                  <a:schemeClr val="tx1"/>
                </a:solidFill>
                <a:latin typeface="+mn-lt"/>
              </a:rPr>
              <a:t>Many </a:t>
            </a:r>
            <a:r>
              <a:rPr lang="en-US" b="0" dirty="0" err="1">
                <a:solidFill>
                  <a:schemeClr val="tx1"/>
                </a:solidFill>
                <a:latin typeface="+mn-lt"/>
              </a:rPr>
              <a:t>memcache</a:t>
            </a:r>
            <a:r>
              <a:rPr lang="en-US" b="0" dirty="0">
                <a:solidFill>
                  <a:schemeClr val="tx1"/>
                </a:solidFill>
                <a:latin typeface="+mn-lt"/>
              </a:rPr>
              <a:t> servers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1BD4E7-682B-CE4F-9F07-982D4FE4D0FA}"/>
              </a:ext>
            </a:extLst>
          </p:cNvPr>
          <p:cNvSpPr/>
          <p:nvPr/>
        </p:nvSpPr>
        <p:spPr>
          <a:xfrm>
            <a:off x="350196" y="3041072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>
                <a:solidFill>
                  <a:schemeClr val="tx1"/>
                </a:solidFill>
                <a:latin typeface="+mn-lt"/>
              </a:rPr>
              <a:t>Multi-cluster </a:t>
            </a:r>
            <a:r>
              <a:rPr lang="en-US" b="0" dirty="0" err="1">
                <a:solidFill>
                  <a:schemeClr val="tx1"/>
                </a:solidFill>
                <a:latin typeface="+mn-lt"/>
              </a:rPr>
              <a:t>memcache</a:t>
            </a:r>
            <a:r>
              <a:rPr lang="en-US" b="0" dirty="0">
                <a:solidFill>
                  <a:schemeClr val="tx1"/>
                </a:solidFill>
                <a:latin typeface="+mn-lt"/>
              </a:rPr>
              <a:t> servers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03497C-85D0-EB4A-B764-2A0574334346}"/>
              </a:ext>
            </a:extLst>
          </p:cNvPr>
          <p:cNvSpPr/>
          <p:nvPr/>
        </p:nvSpPr>
        <p:spPr>
          <a:xfrm>
            <a:off x="350196" y="2154381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>
                <a:solidFill>
                  <a:schemeClr val="tx1"/>
                </a:solidFill>
                <a:latin typeface="+mn-lt"/>
              </a:rPr>
              <a:t>Geographically distributed clusters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FCB561-76BA-2A4F-A2B1-3A111A7C2AAE}"/>
              </a:ext>
            </a:extLst>
          </p:cNvPr>
          <p:cNvSpPr/>
          <p:nvPr/>
        </p:nvSpPr>
        <p:spPr>
          <a:xfrm>
            <a:off x="5129163" y="4814454"/>
            <a:ext cx="27366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10s servers</a:t>
            </a:r>
          </a:p>
          <a:p>
            <a:r>
              <a:rPr lang="en-US" b="0" dirty="0">
                <a:latin typeface="+mj-lt"/>
              </a:rPr>
              <a:t>Million ops per second</a:t>
            </a:r>
            <a:endParaRPr lang="en-US" dirty="0"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956564-2505-CE4C-AAE2-9D61B94E2566}"/>
              </a:ext>
            </a:extLst>
          </p:cNvPr>
          <p:cNvSpPr/>
          <p:nvPr/>
        </p:nvSpPr>
        <p:spPr>
          <a:xfrm>
            <a:off x="4951229" y="3995732"/>
            <a:ext cx="309251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100s servers</a:t>
            </a:r>
          </a:p>
          <a:p>
            <a:r>
              <a:rPr lang="en-US" b="0" dirty="0">
                <a:latin typeface="+mj-lt"/>
              </a:rPr>
              <a:t>10 million ops per second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2367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4D1D07-B781-4844-A12B-CE5EB0949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Items distributed across </a:t>
            </a:r>
            <a:r>
              <a:rPr lang="en-US" dirty="0" err="1"/>
              <a:t>memcache</a:t>
            </a:r>
            <a:r>
              <a:rPr lang="en-US" dirty="0"/>
              <a:t> using consistent hashing </a:t>
            </a:r>
          </a:p>
          <a:p>
            <a:r>
              <a:rPr lang="en-US" dirty="0"/>
              <a:t>100s of </a:t>
            </a:r>
            <a:r>
              <a:rPr lang="en-US" dirty="0" err="1"/>
              <a:t>Memcache</a:t>
            </a:r>
            <a:r>
              <a:rPr lang="en-US" dirty="0"/>
              <a:t> servers accessed per request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709313-C546-DB43-BA2F-DDAE94BE0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2E56F3-7BDB-E74A-8A88-79144146C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All-to-all communication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7AF431-1094-224F-A895-B558CED82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0" y="3543300"/>
            <a:ext cx="88265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66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4D1D07-B781-4844-A12B-CE5EB0949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/>
              <a:t>Simulataneous</a:t>
            </a:r>
            <a:r>
              <a:rPr lang="en-US" sz="2800" dirty="0"/>
              <a:t> replies from a large number of </a:t>
            </a:r>
            <a:r>
              <a:rPr lang="en-US" sz="2800" dirty="0" err="1"/>
              <a:t>memcache</a:t>
            </a:r>
            <a:r>
              <a:rPr lang="en-US" sz="2800" dirty="0"/>
              <a:t> server</a:t>
            </a:r>
          </a:p>
          <a:p>
            <a:r>
              <a:rPr lang="en-US" sz="2800" dirty="0"/>
              <a:t>Too few requests: Under utilized infrastructure</a:t>
            </a:r>
          </a:p>
          <a:p>
            <a:r>
              <a:rPr lang="en-US" sz="2800" dirty="0"/>
              <a:t>Too many requests: </a:t>
            </a:r>
            <a:r>
              <a:rPr lang="en-US" sz="2800" dirty="0" err="1"/>
              <a:t>Incast</a:t>
            </a:r>
            <a:r>
              <a:rPr lang="en-US" sz="2800" dirty="0"/>
              <a:t> congestion</a:t>
            </a:r>
          </a:p>
          <a:p>
            <a:r>
              <a:rPr lang="en-US" sz="2800" dirty="0"/>
              <a:t>Limited buffer space in network switches</a:t>
            </a:r>
          </a:p>
          <a:p>
            <a:r>
              <a:rPr lang="en-US" sz="2800" dirty="0"/>
              <a:t>Tune #requests based on network response </a:t>
            </a:r>
          </a:p>
          <a:p>
            <a:pPr lvl="1"/>
            <a:r>
              <a:rPr lang="en-US" sz="2600" dirty="0"/>
              <a:t>similar to TCP congestion window, but over all requests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709313-C546-DB43-BA2F-DDAE94BE0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2E56F3-7BDB-E74A-8A88-79144146C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Incast</a:t>
            </a:r>
            <a:r>
              <a:rPr lang="en-US" dirty="0"/>
              <a:t> congestion</a:t>
            </a:r>
          </a:p>
        </p:txBody>
      </p:sp>
    </p:spTree>
    <p:extLst>
      <p:ext uri="{BB962C8B-B14F-4D97-AF65-F5344CB8AC3E}">
        <p14:creationId xmlns:p14="http://schemas.microsoft.com/office/powerpoint/2010/main" val="2282798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AE45B5-ED82-1F4B-B005-87543958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Memcache</a:t>
            </a:r>
            <a:r>
              <a:rPr lang="en-US" dirty="0"/>
              <a:t> Stack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281373-5A34-7B42-918E-8EA12EB8DBB2}"/>
              </a:ext>
            </a:extLst>
          </p:cNvPr>
          <p:cNvSpPr/>
          <p:nvPr/>
        </p:nvSpPr>
        <p:spPr>
          <a:xfrm>
            <a:off x="350196" y="4814454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A few </a:t>
            </a:r>
            <a:r>
              <a:rPr lang="en-US" b="0" dirty="0" err="1">
                <a:solidFill>
                  <a:schemeClr val="tx1"/>
                </a:solidFill>
              </a:rPr>
              <a:t>memcache</a:t>
            </a:r>
            <a:r>
              <a:rPr lang="en-US" b="0" dirty="0">
                <a:solidFill>
                  <a:schemeClr val="tx1"/>
                </a:solidFill>
              </a:rPr>
              <a:t> servers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5FEB0B-D20D-1C4D-A26E-158141DEBAAB}"/>
              </a:ext>
            </a:extLst>
          </p:cNvPr>
          <p:cNvSpPr/>
          <p:nvPr/>
        </p:nvSpPr>
        <p:spPr>
          <a:xfrm>
            <a:off x="350196" y="3927763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Many </a:t>
            </a:r>
            <a:r>
              <a:rPr lang="en-US" b="0" dirty="0" err="1">
                <a:solidFill>
                  <a:schemeClr val="tx1"/>
                </a:solidFill>
              </a:rPr>
              <a:t>memcache</a:t>
            </a:r>
            <a:r>
              <a:rPr lang="en-US" b="0" dirty="0">
                <a:solidFill>
                  <a:schemeClr val="tx1"/>
                </a:solidFill>
              </a:rPr>
              <a:t> servers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1BD4E7-682B-CE4F-9F07-982D4FE4D0FA}"/>
              </a:ext>
            </a:extLst>
          </p:cNvPr>
          <p:cNvSpPr/>
          <p:nvPr/>
        </p:nvSpPr>
        <p:spPr>
          <a:xfrm>
            <a:off x="350196" y="3041072"/>
            <a:ext cx="3699164" cy="77585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Multi-cluster </a:t>
            </a:r>
            <a:r>
              <a:rPr lang="en-US" b="0" dirty="0" err="1">
                <a:solidFill>
                  <a:schemeClr val="tx1"/>
                </a:solidFill>
              </a:rPr>
              <a:t>memcache</a:t>
            </a:r>
            <a:r>
              <a:rPr lang="en-US" b="0" dirty="0">
                <a:solidFill>
                  <a:schemeClr val="tx1"/>
                </a:solidFill>
              </a:rPr>
              <a:t> servers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03497C-85D0-EB4A-B764-2A0574334346}"/>
              </a:ext>
            </a:extLst>
          </p:cNvPr>
          <p:cNvSpPr/>
          <p:nvPr/>
        </p:nvSpPr>
        <p:spPr>
          <a:xfrm>
            <a:off x="350196" y="2154381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>
                <a:solidFill>
                  <a:schemeClr val="tx1"/>
                </a:solidFill>
                <a:latin typeface="+mn-lt"/>
              </a:rPr>
              <a:t>Geographically distributed clusters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AF766A-B3BC-B643-A225-B3B1CF7581B5}"/>
              </a:ext>
            </a:extLst>
          </p:cNvPr>
          <p:cNvSpPr/>
          <p:nvPr/>
        </p:nvSpPr>
        <p:spPr>
          <a:xfrm>
            <a:off x="5129163" y="4814454"/>
            <a:ext cx="27366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10s servers</a:t>
            </a:r>
          </a:p>
          <a:p>
            <a:r>
              <a:rPr lang="en-US" b="0" dirty="0">
                <a:latin typeface="+mj-lt"/>
              </a:rPr>
              <a:t>Million ops per second</a:t>
            </a:r>
            <a:endParaRPr lang="en-US" dirty="0"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754213-F1CF-EC48-80D3-35359E5CDEF1}"/>
              </a:ext>
            </a:extLst>
          </p:cNvPr>
          <p:cNvSpPr/>
          <p:nvPr/>
        </p:nvSpPr>
        <p:spPr>
          <a:xfrm>
            <a:off x="4951229" y="3995732"/>
            <a:ext cx="309251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100s servers</a:t>
            </a:r>
          </a:p>
          <a:p>
            <a:r>
              <a:rPr lang="en-US" b="0" dirty="0">
                <a:latin typeface="+mj-lt"/>
              </a:rPr>
              <a:t>10 million ops per second</a:t>
            </a:r>
            <a:endParaRPr lang="en-US" dirty="0">
              <a:latin typeface="+mj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0DB1D5-0D4B-0C47-A0AF-44AEF1DE409B}"/>
              </a:ext>
            </a:extLst>
          </p:cNvPr>
          <p:cNvSpPr/>
          <p:nvPr/>
        </p:nvSpPr>
        <p:spPr>
          <a:xfrm>
            <a:off x="4976877" y="3177010"/>
            <a:ext cx="323518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1000s servers</a:t>
            </a:r>
          </a:p>
          <a:p>
            <a:r>
              <a:rPr lang="en-US" b="0" dirty="0">
                <a:latin typeface="+mj-lt"/>
              </a:rPr>
              <a:t>100 million ops per second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59587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889886-0AC1-264E-A2C9-B435F9582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0606" y="1447800"/>
            <a:ext cx="4134794" cy="5029200"/>
          </a:xfrm>
        </p:spPr>
        <p:txBody>
          <a:bodyPr/>
          <a:lstStyle/>
          <a:p>
            <a:r>
              <a:rPr lang="en-US" dirty="0"/>
              <a:t>All-to-all limits horizontal scaling</a:t>
            </a:r>
          </a:p>
          <a:p>
            <a:r>
              <a:rPr lang="en-US" dirty="0"/>
              <a:t>Multiple </a:t>
            </a:r>
            <a:r>
              <a:rPr lang="en-US" dirty="0" err="1"/>
              <a:t>memcache</a:t>
            </a:r>
            <a:r>
              <a:rPr lang="en-US" dirty="0"/>
              <a:t> clusters in front of one DB installation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D7C61E-8EF8-764A-97EB-15D93B1E9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3A28AE-46CB-BF41-B146-0415F1BED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Clusters, Single DB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25500F-F4BC-D247-8F60-92C122D3F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196" y="1816100"/>
            <a:ext cx="4013200" cy="429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819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581F45-A9B8-C145-8F7D-5A003EE13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EFE7188-4D37-1B46-8DC0-DF3F1B8B8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Invalidates Caches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06CD8-CCF5-F943-9E3B-887B4F5A9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1841500"/>
            <a:ext cx="81915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36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 a scalable cache for a distributed key-value store </a:t>
            </a:r>
          </a:p>
          <a:p>
            <a:r>
              <a:rPr lang="en-US" dirty="0"/>
              <a:t>Scale to billions of requests per second with low latency and high operational efficiency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42EFC-83FB-AF41-816E-5BAB392F40F7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/ Motivation</a:t>
            </a:r>
          </a:p>
        </p:txBody>
      </p:sp>
    </p:spTree>
    <p:extLst>
      <p:ext uri="{BB962C8B-B14F-4D97-AF65-F5344CB8AC3E}">
        <p14:creationId xmlns:p14="http://schemas.microsoft.com/office/powerpoint/2010/main" val="17170734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581F45-A9B8-C145-8F7D-5A003EE13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EFE7188-4D37-1B46-8DC0-DF3F1B8B8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Invalidates Caches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06CD8-CCF5-F943-9E3B-887B4F5A9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1841500"/>
            <a:ext cx="8191500" cy="4013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F270FD-A496-374A-973A-0EF0C1B4434C}"/>
              </a:ext>
            </a:extLst>
          </p:cNvPr>
          <p:cNvSpPr txBox="1"/>
          <p:nvPr/>
        </p:nvSpPr>
        <p:spPr>
          <a:xfrm>
            <a:off x="3068781" y="3976254"/>
            <a:ext cx="4107873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>
                <a:latin typeface="Arial" charset="0"/>
                <a:ea typeface="Arial" charset="0"/>
                <a:cs typeface="Arial" charset="0"/>
              </a:rPr>
              <a:t>Too many packets!</a:t>
            </a:r>
          </a:p>
        </p:txBody>
      </p:sp>
    </p:spTree>
    <p:extLst>
      <p:ext uri="{BB962C8B-B14F-4D97-AF65-F5344CB8AC3E}">
        <p14:creationId xmlns:p14="http://schemas.microsoft.com/office/powerpoint/2010/main" val="3972633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910CF7-D941-474F-BF91-EBC9F582B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B913466-3856-6B43-A8FA-B684B1F95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network efficiently: 18x less packets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3CB1AAC-2E78-CF49-8638-E101283EB40B}"/>
              </a:ext>
            </a:extLst>
          </p:cNvPr>
          <p:cNvGrpSpPr/>
          <p:nvPr/>
        </p:nvGrpSpPr>
        <p:grpSpPr>
          <a:xfrm>
            <a:off x="635000" y="1473200"/>
            <a:ext cx="7874000" cy="5080000"/>
            <a:chOff x="635000" y="1473200"/>
            <a:chExt cx="7874000" cy="5080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FD6791-588D-B646-AB11-3C17A47F7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5000" y="1473200"/>
              <a:ext cx="7874000" cy="5080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786921B-43FD-1D4F-BD95-F68D64633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50873" y="3962400"/>
              <a:ext cx="3258127" cy="259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6884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AE45B5-ED82-1F4B-B005-87543958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Memcache</a:t>
            </a:r>
            <a:r>
              <a:rPr lang="en-US" dirty="0"/>
              <a:t> Stack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281373-5A34-7B42-918E-8EA12EB8DBB2}"/>
              </a:ext>
            </a:extLst>
          </p:cNvPr>
          <p:cNvSpPr/>
          <p:nvPr/>
        </p:nvSpPr>
        <p:spPr>
          <a:xfrm>
            <a:off x="350196" y="4814454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A few </a:t>
            </a:r>
            <a:r>
              <a:rPr lang="en-US" b="0" dirty="0" err="1">
                <a:solidFill>
                  <a:schemeClr val="tx1"/>
                </a:solidFill>
              </a:rPr>
              <a:t>memcache</a:t>
            </a:r>
            <a:r>
              <a:rPr lang="en-US" b="0" dirty="0">
                <a:solidFill>
                  <a:schemeClr val="tx1"/>
                </a:solidFill>
              </a:rPr>
              <a:t> servers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5FEB0B-D20D-1C4D-A26E-158141DEBAAB}"/>
              </a:ext>
            </a:extLst>
          </p:cNvPr>
          <p:cNvSpPr/>
          <p:nvPr/>
        </p:nvSpPr>
        <p:spPr>
          <a:xfrm>
            <a:off x="350196" y="3927763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Many </a:t>
            </a:r>
            <a:r>
              <a:rPr lang="en-US" b="0" dirty="0" err="1">
                <a:solidFill>
                  <a:schemeClr val="tx1"/>
                </a:solidFill>
              </a:rPr>
              <a:t>memcache</a:t>
            </a:r>
            <a:r>
              <a:rPr lang="en-US" b="0" dirty="0">
                <a:solidFill>
                  <a:schemeClr val="tx1"/>
                </a:solidFill>
              </a:rPr>
              <a:t> servers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1BD4E7-682B-CE4F-9F07-982D4FE4D0FA}"/>
              </a:ext>
            </a:extLst>
          </p:cNvPr>
          <p:cNvSpPr/>
          <p:nvPr/>
        </p:nvSpPr>
        <p:spPr>
          <a:xfrm>
            <a:off x="350196" y="3041072"/>
            <a:ext cx="3699164" cy="77585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Multi-cluster </a:t>
            </a:r>
            <a:r>
              <a:rPr lang="en-US" b="0" dirty="0" err="1">
                <a:solidFill>
                  <a:schemeClr val="tx1"/>
                </a:solidFill>
              </a:rPr>
              <a:t>memcache</a:t>
            </a:r>
            <a:r>
              <a:rPr lang="en-US" b="0" dirty="0">
                <a:solidFill>
                  <a:schemeClr val="tx1"/>
                </a:solidFill>
              </a:rPr>
              <a:t> servers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03497C-85D0-EB4A-B764-2A0574334346}"/>
              </a:ext>
            </a:extLst>
          </p:cNvPr>
          <p:cNvSpPr/>
          <p:nvPr/>
        </p:nvSpPr>
        <p:spPr>
          <a:xfrm>
            <a:off x="350196" y="2154381"/>
            <a:ext cx="3699164" cy="77585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Geographically distributed clusters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3F2E0C-0807-0942-A85D-2218436FE7BA}"/>
              </a:ext>
            </a:extLst>
          </p:cNvPr>
          <p:cNvSpPr/>
          <p:nvPr/>
        </p:nvSpPr>
        <p:spPr>
          <a:xfrm>
            <a:off x="5129163" y="4814454"/>
            <a:ext cx="27366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10s servers</a:t>
            </a:r>
          </a:p>
          <a:p>
            <a:r>
              <a:rPr lang="en-US" b="0" dirty="0">
                <a:latin typeface="+mj-lt"/>
              </a:rPr>
              <a:t>Million ops per second</a:t>
            </a:r>
            <a:endParaRPr lang="en-US" dirty="0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5D3969-C9F8-0041-885D-A9D16F374F90}"/>
              </a:ext>
            </a:extLst>
          </p:cNvPr>
          <p:cNvSpPr/>
          <p:nvPr/>
        </p:nvSpPr>
        <p:spPr>
          <a:xfrm>
            <a:off x="4951229" y="3995732"/>
            <a:ext cx="309251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100s servers</a:t>
            </a:r>
          </a:p>
          <a:p>
            <a:r>
              <a:rPr lang="en-US" b="0" dirty="0">
                <a:latin typeface="+mj-lt"/>
              </a:rPr>
              <a:t>10 million ops per second</a:t>
            </a:r>
            <a:endParaRPr lang="en-US" dirty="0"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FBF127-D795-A844-9DB4-AF66BD027E1C}"/>
              </a:ext>
            </a:extLst>
          </p:cNvPr>
          <p:cNvSpPr/>
          <p:nvPr/>
        </p:nvSpPr>
        <p:spPr>
          <a:xfrm>
            <a:off x="4976877" y="3177010"/>
            <a:ext cx="323518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1000s servers</a:t>
            </a:r>
          </a:p>
          <a:p>
            <a:r>
              <a:rPr lang="en-US" b="0" dirty="0">
                <a:latin typeface="+mj-lt"/>
              </a:rPr>
              <a:t>100 million ops per second</a:t>
            </a:r>
            <a:endParaRPr lang="en-US" dirty="0">
              <a:latin typeface="+mj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ACC752D-5E31-B04C-986A-A3CCEE695F93}"/>
              </a:ext>
            </a:extLst>
          </p:cNvPr>
          <p:cNvSpPr/>
          <p:nvPr/>
        </p:nvSpPr>
        <p:spPr>
          <a:xfrm>
            <a:off x="5154814" y="2222350"/>
            <a:ext cx="287931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latin typeface="+mj-lt"/>
              </a:rPr>
              <a:t>1000s servers</a:t>
            </a:r>
          </a:p>
          <a:p>
            <a:r>
              <a:rPr lang="en-US" b="0" dirty="0">
                <a:latin typeface="+mj-lt"/>
              </a:rPr>
              <a:t>1 billion ops per second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029734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E6E2457-EE1E-B94E-8588-7EBF32155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E06952-97B3-4D49-AEE9-DE758A4AD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F146B8D-DA1A-2F48-A499-363B77821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Geographically replicated clusters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4FA910-4531-B041-B3B6-EF257C07D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447800"/>
            <a:ext cx="86487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81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580389-B13F-654B-B188-925BA8816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6CF867-9B05-DC44-8451-B64F2EF6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Race: Non-master write vs. local read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BB5C22-9210-DC47-B17F-FD0051FC0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" y="1629064"/>
            <a:ext cx="8750300" cy="429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666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C81DEF-F7FC-4B47-ACDF-5D0EFF5D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83008B-C7B7-1947-ABF5-F6BB5C658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Markers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FF58FD-6456-194C-AD64-9BDDAA537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196" y="1543517"/>
            <a:ext cx="8154186" cy="500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5672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8EE9B2-654F-1D45-BB78-2D4131657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51C5E1-0046-7549-9DC6-FF12224BB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Memcache</a:t>
            </a:r>
            <a:r>
              <a:rPr lang="en-US" dirty="0"/>
              <a:t> Workload: Fanout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C99B6B-AD27-2746-8052-E0CE5E342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764" y="1727875"/>
            <a:ext cx="6333838" cy="424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644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8EE9B2-654F-1D45-BB78-2D4131657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51C5E1-0046-7549-9DC6-FF12224BB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Invalidation Delay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261A45-854F-814A-88EE-5A3FEC8CF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212" y="1540452"/>
            <a:ext cx="7201172" cy="461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935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4418C1-6B61-CA48-ADA2-701032EC5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B3FB931-73D4-8643-AE66-92F0E532D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fanout and DB queries per request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988326-69C4-0B45-BA15-F59535E677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6" t="1149" r="1695" b="3246"/>
          <a:stretch/>
        </p:blipFill>
        <p:spPr>
          <a:xfrm>
            <a:off x="249381" y="1704108"/>
            <a:ext cx="8666019" cy="441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659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781800" y="6584106"/>
            <a:ext cx="2133600" cy="212725"/>
          </a:xfrm>
        </p:spPr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sz="3600" dirty="0"/>
              <a:t>aching within datacenter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752" y="5207728"/>
            <a:ext cx="1335508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Arial" charset="0"/>
                <a:ea typeface="Arial" charset="0"/>
                <a:cs typeface="Arial" charset="0"/>
              </a:rPr>
              <a:t>load</a:t>
            </a:r>
          </a:p>
          <a:p>
            <a:r>
              <a:rPr lang="en-US" sz="1800" dirty="0">
                <a:latin typeface="Arial" charset="0"/>
                <a:ea typeface="Arial" charset="0"/>
                <a:cs typeface="Arial" charset="0"/>
              </a:rPr>
              <a:t>balancers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449322" y="2299443"/>
            <a:ext cx="658368" cy="237744"/>
          </a:xfrm>
          <a:prstGeom prst="rect">
            <a:avLst/>
          </a:prstGeom>
          <a:solidFill>
            <a:srgbClr val="C00000">
              <a:alpha val="50000"/>
            </a:srgbClr>
          </a:solidFill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449322" y="4034678"/>
            <a:ext cx="658368" cy="237744"/>
          </a:xfrm>
          <a:prstGeom prst="rect">
            <a:avLst/>
          </a:prstGeom>
          <a:solidFill>
            <a:srgbClr val="C00000">
              <a:alpha val="50000"/>
            </a:srgbClr>
          </a:solidFill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3461197" y="1719050"/>
            <a:ext cx="658772" cy="3136452"/>
            <a:chOff x="2163221" y="1817708"/>
            <a:chExt cx="658772" cy="3136452"/>
          </a:xfrm>
        </p:grpSpPr>
        <p:sp>
          <p:nvSpPr>
            <p:cNvPr id="20" name="Rounded Rectangle 19"/>
            <p:cNvSpPr/>
            <p:nvPr/>
          </p:nvSpPr>
          <p:spPr>
            <a:xfrm>
              <a:off x="2163221" y="4719672"/>
              <a:ext cx="658772" cy="234488"/>
            </a:xfrm>
            <a:prstGeom prst="roundRect">
              <a:avLst>
                <a:gd name="adj" fmla="val 22970"/>
              </a:avLst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163221" y="4139280"/>
              <a:ext cx="658772" cy="234488"/>
            </a:xfrm>
            <a:prstGeom prst="roundRect">
              <a:avLst>
                <a:gd name="adj" fmla="val 22970"/>
              </a:avLst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163221" y="3558887"/>
              <a:ext cx="658772" cy="234488"/>
            </a:xfrm>
            <a:prstGeom prst="roundRect">
              <a:avLst>
                <a:gd name="adj" fmla="val 22970"/>
              </a:avLst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2163221" y="2978494"/>
              <a:ext cx="658772" cy="234488"/>
            </a:xfrm>
            <a:prstGeom prst="roundRect">
              <a:avLst>
                <a:gd name="adj" fmla="val 22970"/>
              </a:avLst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2163221" y="2398101"/>
              <a:ext cx="658772" cy="234488"/>
            </a:xfrm>
            <a:prstGeom prst="roundRect">
              <a:avLst>
                <a:gd name="adj" fmla="val 22970"/>
              </a:avLst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2163221" y="1817708"/>
              <a:ext cx="658772" cy="234488"/>
            </a:xfrm>
            <a:prstGeom prst="roundRect">
              <a:avLst>
                <a:gd name="adj" fmla="val 22970"/>
              </a:avLst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944620" y="1694571"/>
            <a:ext cx="491344" cy="3136452"/>
            <a:chOff x="5345329" y="1817708"/>
            <a:chExt cx="491344" cy="3136452"/>
          </a:xfrm>
        </p:grpSpPr>
        <p:sp>
          <p:nvSpPr>
            <p:cNvPr id="9" name="Can 8"/>
            <p:cNvSpPr/>
            <p:nvPr/>
          </p:nvSpPr>
          <p:spPr>
            <a:xfrm>
              <a:off x="5345329" y="3172654"/>
              <a:ext cx="491344" cy="426560"/>
            </a:xfrm>
            <a:prstGeom prst="can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0" name="Can 9"/>
            <p:cNvSpPr/>
            <p:nvPr/>
          </p:nvSpPr>
          <p:spPr>
            <a:xfrm>
              <a:off x="5345329" y="2495181"/>
              <a:ext cx="491344" cy="426560"/>
            </a:xfrm>
            <a:prstGeom prst="can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1" name="Can 10"/>
            <p:cNvSpPr/>
            <p:nvPr/>
          </p:nvSpPr>
          <p:spPr>
            <a:xfrm>
              <a:off x="5345329" y="1817708"/>
              <a:ext cx="491344" cy="426560"/>
            </a:xfrm>
            <a:prstGeom prst="can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6" name="Can 25"/>
            <p:cNvSpPr/>
            <p:nvPr/>
          </p:nvSpPr>
          <p:spPr>
            <a:xfrm>
              <a:off x="5345329" y="4527600"/>
              <a:ext cx="491344" cy="426560"/>
            </a:xfrm>
            <a:prstGeom prst="can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Can 32"/>
            <p:cNvSpPr/>
            <p:nvPr/>
          </p:nvSpPr>
          <p:spPr>
            <a:xfrm>
              <a:off x="5345329" y="3850127"/>
              <a:ext cx="491344" cy="426560"/>
            </a:xfrm>
            <a:prstGeom prst="can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2821158" y="5207728"/>
            <a:ext cx="1938851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Arial" charset="0"/>
                <a:ea typeface="Arial" charset="0"/>
                <a:cs typeface="Arial" charset="0"/>
              </a:rPr>
              <a:t>front-end</a:t>
            </a:r>
          </a:p>
          <a:p>
            <a:r>
              <a:rPr lang="en-US" sz="1800" dirty="0">
                <a:latin typeface="Arial" charset="0"/>
                <a:ea typeface="Arial" charset="0"/>
                <a:cs typeface="Arial" charset="0"/>
              </a:rPr>
              <a:t>web servers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220867" y="5346227"/>
            <a:ext cx="1938851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Arial" charset="0"/>
                <a:ea typeface="Arial" charset="0"/>
                <a:cs typeface="Arial" charset="0"/>
              </a:rPr>
              <a:t>DB / backend</a:t>
            </a:r>
          </a:p>
        </p:txBody>
      </p:sp>
      <p:grpSp>
        <p:nvGrpSpPr>
          <p:cNvPr id="69" name="Group 68"/>
          <p:cNvGrpSpPr/>
          <p:nvPr/>
        </p:nvGrpSpPr>
        <p:grpSpPr>
          <a:xfrm>
            <a:off x="2107690" y="1836294"/>
            <a:ext cx="1353507" cy="1160786"/>
            <a:chOff x="2107690" y="1836294"/>
            <a:chExt cx="1353507" cy="1160786"/>
          </a:xfrm>
        </p:grpSpPr>
        <p:cxnSp>
          <p:nvCxnSpPr>
            <p:cNvPr id="43" name="Straight Arrow Connector 42"/>
            <p:cNvCxnSpPr>
              <a:stCxn id="13" idx="3"/>
              <a:endCxn id="32" idx="1"/>
            </p:cNvCxnSpPr>
            <p:nvPr/>
          </p:nvCxnSpPr>
          <p:spPr>
            <a:xfrm flipV="1">
              <a:off x="2107690" y="1836294"/>
              <a:ext cx="1353507" cy="582021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13" idx="3"/>
              <a:endCxn id="31" idx="1"/>
            </p:cNvCxnSpPr>
            <p:nvPr/>
          </p:nvCxnSpPr>
          <p:spPr>
            <a:xfrm flipV="1">
              <a:off x="2107690" y="2416687"/>
              <a:ext cx="1353507" cy="1628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13" idx="3"/>
              <a:endCxn id="29" idx="1"/>
            </p:cNvCxnSpPr>
            <p:nvPr/>
          </p:nvCxnSpPr>
          <p:spPr>
            <a:xfrm>
              <a:off x="2107690" y="2418315"/>
              <a:ext cx="1353507" cy="578765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8" name="Group 67"/>
          <p:cNvGrpSpPr/>
          <p:nvPr/>
        </p:nvGrpSpPr>
        <p:grpSpPr>
          <a:xfrm>
            <a:off x="350196" y="2416687"/>
            <a:ext cx="1099126" cy="1736863"/>
            <a:chOff x="350196" y="2416687"/>
            <a:chExt cx="1099126" cy="1736863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350196" y="2416687"/>
              <a:ext cx="1099126" cy="0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350196" y="4153550"/>
              <a:ext cx="1099126" cy="0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6" name="Group 75"/>
          <p:cNvGrpSpPr/>
          <p:nvPr/>
        </p:nvGrpSpPr>
        <p:grpSpPr>
          <a:xfrm>
            <a:off x="2131362" y="3569454"/>
            <a:ext cx="1353508" cy="1160786"/>
            <a:chOff x="2107690" y="1836294"/>
            <a:chExt cx="1353508" cy="1160786"/>
          </a:xfrm>
        </p:grpSpPr>
        <p:cxnSp>
          <p:nvCxnSpPr>
            <p:cNvPr id="77" name="Straight Arrow Connector 76"/>
            <p:cNvCxnSpPr/>
            <p:nvPr/>
          </p:nvCxnSpPr>
          <p:spPr>
            <a:xfrm flipV="1">
              <a:off x="2107690" y="1836294"/>
              <a:ext cx="1353508" cy="582021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107690" y="2416687"/>
              <a:ext cx="1353508" cy="1628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>
              <a:off x="2107690" y="2418315"/>
              <a:ext cx="1353508" cy="578765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/>
          <p:cNvGrpSpPr/>
          <p:nvPr/>
        </p:nvGrpSpPr>
        <p:grpSpPr>
          <a:xfrm>
            <a:off x="4119970" y="1907851"/>
            <a:ext cx="2824650" cy="2709892"/>
            <a:chOff x="4119970" y="1907851"/>
            <a:chExt cx="2824650" cy="2709892"/>
          </a:xfrm>
        </p:grpSpPr>
        <p:cxnSp>
          <p:nvCxnSpPr>
            <p:cNvPr id="87" name="Straight Arrow Connector 86"/>
            <p:cNvCxnSpPr/>
            <p:nvPr/>
          </p:nvCxnSpPr>
          <p:spPr>
            <a:xfrm flipV="1">
              <a:off x="4119970" y="1907851"/>
              <a:ext cx="2824650" cy="508836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4119970" y="2416687"/>
              <a:ext cx="2824650" cy="168637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>
              <a:off x="4119970" y="2416687"/>
              <a:ext cx="2824650" cy="846110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4119970" y="2416687"/>
              <a:ext cx="2824650" cy="1523583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>
              <a:off x="4119970" y="2416687"/>
              <a:ext cx="2824650" cy="2201056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8" name="Group 107"/>
          <p:cNvGrpSpPr/>
          <p:nvPr/>
        </p:nvGrpSpPr>
        <p:grpSpPr>
          <a:xfrm>
            <a:off x="4119969" y="1907851"/>
            <a:ext cx="2824651" cy="2709892"/>
            <a:chOff x="4119969" y="1907851"/>
            <a:chExt cx="2824651" cy="2709892"/>
          </a:xfrm>
        </p:grpSpPr>
        <p:cxnSp>
          <p:nvCxnSpPr>
            <p:cNvPr id="93" name="Straight Arrow Connector 92"/>
            <p:cNvCxnSpPr>
              <a:stCxn id="27" idx="3"/>
              <a:endCxn id="11" idx="2"/>
            </p:cNvCxnSpPr>
            <p:nvPr/>
          </p:nvCxnSpPr>
          <p:spPr>
            <a:xfrm flipV="1">
              <a:off x="4119969" y="1907851"/>
              <a:ext cx="2824651" cy="2250015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27" idx="3"/>
              <a:endCxn id="10" idx="2"/>
            </p:cNvCxnSpPr>
            <p:nvPr/>
          </p:nvCxnSpPr>
          <p:spPr>
            <a:xfrm flipV="1">
              <a:off x="4119969" y="2585324"/>
              <a:ext cx="2824651" cy="1572542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>
              <a:stCxn id="27" idx="3"/>
              <a:endCxn id="9" idx="2"/>
            </p:cNvCxnSpPr>
            <p:nvPr/>
          </p:nvCxnSpPr>
          <p:spPr>
            <a:xfrm flipV="1">
              <a:off x="4119969" y="3262797"/>
              <a:ext cx="2824651" cy="895069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stCxn id="27" idx="3"/>
              <a:endCxn id="33" idx="2"/>
            </p:cNvCxnSpPr>
            <p:nvPr/>
          </p:nvCxnSpPr>
          <p:spPr>
            <a:xfrm flipV="1">
              <a:off x="4119969" y="3940270"/>
              <a:ext cx="2824651" cy="217596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27" idx="3"/>
              <a:endCxn id="26" idx="2"/>
            </p:cNvCxnSpPr>
            <p:nvPr/>
          </p:nvCxnSpPr>
          <p:spPr>
            <a:xfrm>
              <a:off x="4119969" y="4157866"/>
              <a:ext cx="2824651" cy="459877"/>
            </a:xfrm>
            <a:prstGeom prst="straightConnector1">
              <a:avLst/>
            </a:prstGeom>
            <a:ln w="25400">
              <a:prstDash val="solid"/>
              <a:headEnd type="none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9DDAA01C-6524-7F4C-811C-D39FC0D283C5}"/>
              </a:ext>
            </a:extLst>
          </p:cNvPr>
          <p:cNvSpPr/>
          <p:nvPr/>
        </p:nvSpPr>
        <p:spPr>
          <a:xfrm>
            <a:off x="4760008" y="1907850"/>
            <a:ext cx="1693267" cy="294765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>
                <a:solidFill>
                  <a:schemeClr val="tx1"/>
                </a:solidFill>
                <a:latin typeface="+mn-lt"/>
              </a:rPr>
              <a:t>In memory cache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443098-F57A-9740-BEA2-5E9ED79CB432}"/>
              </a:ext>
            </a:extLst>
          </p:cNvPr>
          <p:cNvSpPr/>
          <p:nvPr/>
        </p:nvSpPr>
        <p:spPr>
          <a:xfrm>
            <a:off x="0" y="6584106"/>
            <a:ext cx="15969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+mj-lt"/>
              </a:rPr>
              <a:t>[COS 518 slides]</a:t>
            </a:r>
          </a:p>
        </p:txBody>
      </p:sp>
    </p:spTree>
    <p:extLst>
      <p:ext uri="{BB962C8B-B14F-4D97-AF65-F5344CB8AC3E}">
        <p14:creationId xmlns:p14="http://schemas.microsoft.com/office/powerpoint/2010/main" val="1917559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E558AA-AE06-B940-A59A-E8C20CE4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88694B7-7728-D744-BDFE-00D600CC0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Memcache</a:t>
            </a:r>
            <a:r>
              <a:rPr lang="en-US" dirty="0"/>
              <a:t>: Look-aside cache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6CD9D4-398A-D74B-91DD-24B025DA7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686" y="1447800"/>
            <a:ext cx="5676531" cy="475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188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BA2F5D-EE8D-1144-BA65-1F869513B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54A3D41-6DD1-374D-9C42-30B8B4616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Memcache</a:t>
            </a:r>
            <a:r>
              <a:rPr lang="en-US" dirty="0"/>
              <a:t>: Look-aside cache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3C82D-9351-0C4A-84F0-4C1F52FED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825" y="1447800"/>
            <a:ext cx="5644968" cy="492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981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0196" y="1447800"/>
            <a:ext cx="8793804" cy="5410200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2600" dirty="0"/>
              <a:t>Separate caching and persistence problems</a:t>
            </a:r>
          </a:p>
          <a:p>
            <a:pPr>
              <a:lnSpc>
                <a:spcPct val="130000"/>
              </a:lnSpc>
            </a:pPr>
            <a:r>
              <a:rPr lang="en-US" sz="2600" dirty="0"/>
              <a:t>Push complexity to the client</a:t>
            </a:r>
            <a:endParaRPr lang="en-US" sz="2400" dirty="0"/>
          </a:p>
          <a:p>
            <a:pPr lvl="1">
              <a:lnSpc>
                <a:spcPct val="130000"/>
              </a:lnSpc>
            </a:pPr>
            <a:r>
              <a:rPr lang="en-US" sz="2400" dirty="0"/>
              <a:t>fills cache on demand</a:t>
            </a:r>
          </a:p>
          <a:p>
            <a:pPr lvl="1">
              <a:lnSpc>
                <a:spcPct val="130000"/>
              </a:lnSpc>
            </a:pPr>
            <a:r>
              <a:rPr lang="en-US" sz="2400" dirty="0"/>
              <a:t>adapts to network congestion and failures</a:t>
            </a:r>
          </a:p>
          <a:p>
            <a:pPr lvl="1">
              <a:lnSpc>
                <a:spcPct val="130000"/>
              </a:lnSpc>
            </a:pPr>
            <a:r>
              <a:rPr lang="en-US" sz="2400" dirty="0"/>
              <a:t>implements mechanisms to improve consistency</a:t>
            </a:r>
          </a:p>
          <a:p>
            <a:pPr>
              <a:lnSpc>
                <a:spcPct val="130000"/>
              </a:lnSpc>
            </a:pPr>
            <a:r>
              <a:rPr lang="en-US" sz="2600" dirty="0"/>
              <a:t>Tradeoff correctness for performance</a:t>
            </a:r>
          </a:p>
          <a:p>
            <a:pPr lvl="1">
              <a:lnSpc>
                <a:spcPct val="130000"/>
              </a:lnSpc>
            </a:pPr>
            <a:r>
              <a:rPr lang="en-US" sz="2200" dirty="0"/>
              <a:t>Return stale data to the client when acceptable</a:t>
            </a:r>
          </a:p>
          <a:p>
            <a:pPr lvl="1">
              <a:lnSpc>
                <a:spcPct val="130000"/>
              </a:lnSpc>
            </a:pPr>
            <a:r>
              <a:rPr lang="en-US" sz="2200" dirty="0"/>
              <a:t>Eventual consistency</a:t>
            </a:r>
            <a:endParaRPr lang="en-US" sz="2400" dirty="0"/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350196" y="76201"/>
            <a:ext cx="8565204" cy="1066800"/>
          </a:xfrm>
        </p:spPr>
        <p:txBody>
          <a:bodyPr/>
          <a:lstStyle/>
          <a:p>
            <a:r>
              <a:rPr lang="en-US"/>
              <a:t>Key Ideas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45815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0196" y="1447800"/>
            <a:ext cx="8793804" cy="54102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Read heavy workload (1 billion reads/second)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Insulate backend from too many reads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Failures of network and hardware</a:t>
            </a:r>
          </a:p>
          <a:p>
            <a:pPr>
              <a:lnSpc>
                <a:spcPct val="130000"/>
              </a:lnSpc>
            </a:pPr>
            <a:r>
              <a:rPr lang="en-US" sz="2800" dirty="0"/>
              <a:t>Users across the world</a:t>
            </a:r>
          </a:p>
          <a:p>
            <a:pPr>
              <a:lnSpc>
                <a:spcPct val="130000"/>
              </a:lnSpc>
            </a:pPr>
            <a:r>
              <a:rPr lang="en-US" sz="2800" dirty="0"/>
              <a:t>Different sources of content (MySQL, HDFS etc.)</a:t>
            </a:r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</a:t>
            </a:r>
          </a:p>
        </p:txBody>
      </p:sp>
    </p:spTree>
    <p:extLst>
      <p:ext uri="{BB962C8B-B14F-4D97-AF65-F5344CB8AC3E}">
        <p14:creationId xmlns:p14="http://schemas.microsoft.com/office/powerpoint/2010/main" val="150582999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0196" y="1447800"/>
            <a:ext cx="8793804" cy="5410200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2600" dirty="0"/>
              <a:t>System scales to handle </a:t>
            </a:r>
          </a:p>
          <a:p>
            <a:pPr lvl="1">
              <a:lnSpc>
                <a:spcPct val="130000"/>
              </a:lnSpc>
            </a:pPr>
            <a:r>
              <a:rPr lang="en-US" sz="2400" dirty="0"/>
              <a:t>billions of requests per second</a:t>
            </a:r>
          </a:p>
          <a:p>
            <a:pPr lvl="1">
              <a:lnSpc>
                <a:spcPct val="130000"/>
              </a:lnSpc>
            </a:pPr>
            <a:r>
              <a:rPr lang="en-US" sz="2400" dirty="0"/>
              <a:t>trillions of key-value pairs</a:t>
            </a:r>
          </a:p>
          <a:p>
            <a:pPr lvl="1">
              <a:lnSpc>
                <a:spcPct val="130000"/>
              </a:lnSpc>
            </a:pPr>
            <a:r>
              <a:rPr lang="en-US" sz="2400" dirty="0"/>
              <a:t>billion users</a:t>
            </a:r>
          </a:p>
          <a:p>
            <a:pPr>
              <a:lnSpc>
                <a:spcPct val="130000"/>
              </a:lnSpc>
            </a:pPr>
            <a:r>
              <a:rPr lang="en-US" sz="2600" dirty="0"/>
              <a:t>Deployed in production at Facebook</a:t>
            </a:r>
          </a:p>
          <a:p>
            <a:pPr lvl="1">
              <a:lnSpc>
                <a:spcPct val="130000"/>
              </a:lnSpc>
            </a:pPr>
            <a:endParaRPr lang="en-US" sz="2400" dirty="0"/>
          </a:p>
          <a:p>
            <a:pPr marL="457200" lvl="1" indent="0">
              <a:lnSpc>
                <a:spcPct val="130000"/>
              </a:lnSpc>
              <a:buNone/>
            </a:pPr>
            <a:endParaRPr lang="en-US" sz="2400" dirty="0"/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Result and Impact</a:t>
            </a:r>
          </a:p>
        </p:txBody>
      </p:sp>
    </p:spTree>
    <p:extLst>
      <p:ext uri="{BB962C8B-B14F-4D97-AF65-F5344CB8AC3E}">
        <p14:creationId xmlns:p14="http://schemas.microsoft.com/office/powerpoint/2010/main" val="1003565746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40000"/>
            <a:lumOff val="60000"/>
          </a:schemeClr>
        </a:solidFill>
        <a:ln w="28575">
          <a:solidFill>
            <a:schemeClr val="tx1"/>
          </a:solidFill>
          <a:prstDash val="sysDash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="0" dirty="0">
            <a:solidFill>
              <a:schemeClr val="tx1"/>
            </a:solidFill>
            <a:latin typeface="+mn-l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prstDash val="solid"/>
          <a:headEnd type="arrow"/>
          <a:tailEnd type="none"/>
        </a:ln>
        <a:effectLst/>
      </a:spPr>
      <a:bodyPr/>
      <a:lstStyle/>
      <a:style>
        <a:lnRef idx="3">
          <a:schemeClr val="dk1"/>
        </a:lnRef>
        <a:fillRef idx="0">
          <a:schemeClr val="dk1"/>
        </a:fillRef>
        <a:effectRef idx="2">
          <a:schemeClr val="dk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mtClean="0">
            <a:latin typeface="Arial" charset="0"/>
            <a:ea typeface="Arial" charset="0"/>
            <a:cs typeface="Arial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36476</TotalTime>
  <Words>493</Words>
  <Application>Microsoft Macintosh PowerPoint</Application>
  <PresentationFormat>On-screen Show (4:3)</PresentationFormat>
  <Paragraphs>134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Courier New</vt:lpstr>
      <vt:lpstr>Times</vt:lpstr>
      <vt:lpstr>Times New Roman</vt:lpstr>
      <vt:lpstr>1_Office Theme</vt:lpstr>
      <vt:lpstr>Student Presentation  Scaling Memcache at Facebook </vt:lpstr>
      <vt:lpstr>Problem Statement / Motivation</vt:lpstr>
      <vt:lpstr>High fanout and DB queries per request</vt:lpstr>
      <vt:lpstr>Caching within datacenter systems</vt:lpstr>
      <vt:lpstr>Memcache: Look-aside cache</vt:lpstr>
      <vt:lpstr>Memcache: Look-aside cache</vt:lpstr>
      <vt:lpstr>Key Ideas</vt:lpstr>
      <vt:lpstr>Key Challenges</vt:lpstr>
      <vt:lpstr>Key Result and Impact</vt:lpstr>
      <vt:lpstr>Technical Details</vt:lpstr>
      <vt:lpstr>Memcache Stack</vt:lpstr>
      <vt:lpstr>Stale Sets</vt:lpstr>
      <vt:lpstr>Thundering herd</vt:lpstr>
      <vt:lpstr>Memcache Stack</vt:lpstr>
      <vt:lpstr>All-to-all communication</vt:lpstr>
      <vt:lpstr>Incast congestion</vt:lpstr>
      <vt:lpstr>Memcache Stack</vt:lpstr>
      <vt:lpstr>Multiple Clusters, Single DB</vt:lpstr>
      <vt:lpstr>DB Invalidates Caches</vt:lpstr>
      <vt:lpstr>DB Invalidates Caches</vt:lpstr>
      <vt:lpstr>Use network efficiently: 18x less packets</vt:lpstr>
      <vt:lpstr>Memcache Stack</vt:lpstr>
      <vt:lpstr>Geographically replicated clusters</vt:lpstr>
      <vt:lpstr>Race: Non-master write vs. local read</vt:lpstr>
      <vt:lpstr>Remote Markers</vt:lpstr>
      <vt:lpstr>Memcache Workload: Fanout</vt:lpstr>
      <vt:lpstr>Invalidation Delay</vt:lpstr>
    </vt:vector>
  </TitlesOfParts>
  <Company>Princeton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</dc:title>
  <dc:creator>Kai Li</dc:creator>
  <cp:lastModifiedBy>Prakash Murali</cp:lastModifiedBy>
  <cp:revision>1490</cp:revision>
  <cp:lastPrinted>2016-09-14T02:16:39Z</cp:lastPrinted>
  <dcterms:created xsi:type="dcterms:W3CDTF">2013-10-08T01:49:25Z</dcterms:created>
  <dcterms:modified xsi:type="dcterms:W3CDTF">2019-03-13T01:26:16Z</dcterms:modified>
</cp:coreProperties>
</file>